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4"/>
  </p:notesMasterIdLst>
  <p:sldIdLst>
    <p:sldId id="275" r:id="rId4"/>
    <p:sldId id="293" r:id="rId5"/>
    <p:sldId id="289" r:id="rId6"/>
    <p:sldId id="322" r:id="rId7"/>
    <p:sldId id="315" r:id="rId8"/>
    <p:sldId id="318" r:id="rId9"/>
    <p:sldId id="320" r:id="rId10"/>
    <p:sldId id="319" r:id="rId11"/>
    <p:sldId id="317" r:id="rId12"/>
    <p:sldId id="324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99FF"/>
    <a:srgbClr val="800000"/>
    <a:srgbClr val="E6D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9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15819" units="1/cm"/>
          <inkml:channelProperty channel="Y" name="resolution" value="36.1204" units="1/cm"/>
          <inkml:channelProperty channel="T" name="resolution" value="1" units="1/dev"/>
        </inkml:channelProperties>
      </inkml:inkSource>
      <inkml:timestamp xml:id="ts0" timeString="2017-06-13T06:28:09.5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4921 8149 0,'0'18'734,"18"-18"-734,0 0 31,-1-18-15,1 18 0,-1 0-16,1 0 93,0 0-46,-1 0 0,1 0-16,0 18 16,-1-1 78,1 1-94,0-18-31,-1 0 47,18 0-15,-17 0-17,17 0 1,-17 0 15,17 0-15,-17 0 15,0-18 94,-1 18-109,19-35-16,-1 35 15,-35-17 1,17 17-1,19-36 1,-19 36 0,1 0 31,0 0-16,-1 0 0,1 0-15,0 18-1,-18 0 1,17-1 0,18 1-1,-17-18 48,0 0-63,-1 0 15,19 17 1,-19-17 15,1 0 16,0 0-31,-1 0-1,1 18 329,17-18-156,-17-18-173,-1 1-15,1 17 16,17-18-16,-17 18 31,0-17-31,-1 17 31,19 0-31,-19 0 16,18 0 0,-17 0 140,0 0-141,-1 0-15,1 0 32,-18 17-1,18 1-15,-1-1-1,-17 1 16,18 0-15,0-18 0,-1 17-1,1-17 1,-1 0-16,-17 18 16,18-18 15,17 0-16,-17 0 17,0 0-32,-1 0 15,1 0-15,17-18 32,-17 18-17,-1-17 1,1 17-16,17-18 15,-17 0 1,0 18-16,-1 0 16,19 0-1,-19-17-15,1-1 16,0 18 0,-1 0-16,-17-17 15,18 17 16,-1 0-15,1 0 0,0 0-1,-1 0-15,1 0 32,17 0-17,-17 0 16,0 0-15,-1 0 0,-17 17-1,18-17 17,-1 0-17,19 18 16,-36-1-15,17-17 0,1 18 31,0-18-16,-1 0-16,1 0 1,0 0 31,-1 0-31,1 0-16,-1 0 31,1 0-16,0 0 517,-1 0-532,1-18 15,0 18-15,-1 0 32,1 0 30,0 0-31,-1 0 63,1-17-94,0 17 16,-1 0-16,1 0 15,-1 0-15,1-35 16,0 35-16,-1 0 16,1-18-1,0 18 1,-1 0-1,-17-18 1,18 1 15,0 17 47,-1 0-78,-17 17 16,18-17 0,17 18-16,-17 0 31,-1-1-31,1-17 16,-18 18 15,18-18-31,-18 17 15,35 1 17,-17-18 46,-1 0-78,1 0 15,-18 18-15,17-18 16,1 0-16,0 0 16,-1 0-1,19 0 1,-19 0 0,19-18-1,-19 0 16,19 1 32,-19 17-47,18-18 30,-17 18-46,17-17 16,-17 17 15,17-18-15,-17 18 0,0 0-16,-1 0 15,1 0 63,17 0-46,-17 0-17,17 0 16,-17 0 63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BD3B2-A63F-4E1A-B4D1-C058F1A7C5DA}" type="datetimeFigureOut">
              <a:rPr lang="ru-RU" smtClean="0"/>
              <a:t>02.07.2018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8F4C0-F151-4194-9DCC-2791159161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247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04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05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4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99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53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09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02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76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00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99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45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91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21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4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74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76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54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35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2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12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18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04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41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564904"/>
            <a:ext cx="864096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Представление результатов апробации контрольных мероприятий оценивания метапредметных результатов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391" y="64465"/>
            <a:ext cx="3851809" cy="250043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14853" y="5971927"/>
            <a:ext cx="28680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14 июня 2017</a:t>
            </a:r>
            <a:endParaRPr lang="ru-RU" sz="3200" b="1" dirty="0">
              <a:ln w="127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90026" y="5948353"/>
            <a:ext cx="28995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М.Н. Клинова</a:t>
            </a:r>
            <a:endParaRPr lang="ru-RU" sz="3200" b="1" dirty="0">
              <a:ln w="127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http://iro.perm.ru/design/images/logo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932" y="5645533"/>
            <a:ext cx="1396135" cy="85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19911661">
            <a:off x="254768" y="1062578"/>
            <a:ext cx="23567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Апробационные </a:t>
            </a:r>
          </a:p>
          <a:p>
            <a:pPr algn="ctr"/>
            <a:r>
              <a:rPr lang="ru-RU" sz="20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площадки</a:t>
            </a:r>
            <a:endParaRPr lang="ru-RU" sz="2000" b="1" dirty="0">
              <a:ln w="127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43359">
            <a:off x="6483821" y="1028690"/>
            <a:ext cx="23567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Апробационные </a:t>
            </a:r>
          </a:p>
          <a:p>
            <a:pPr algn="ctr"/>
            <a:r>
              <a:rPr lang="ru-RU" sz="20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площадки</a:t>
            </a:r>
            <a:endParaRPr lang="ru-RU" sz="2000" b="1" dirty="0">
              <a:ln w="127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2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23528" y="928803"/>
            <a:ext cx="8437163" cy="4968552"/>
            <a:chOff x="323528" y="188640"/>
            <a:chExt cx="8437163" cy="496855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/>
            <a:srcRect l="20118" t="13285" r="28150" b="32556"/>
            <a:stretch/>
          </p:blipFill>
          <p:spPr>
            <a:xfrm>
              <a:off x="323528" y="188640"/>
              <a:ext cx="8437163" cy="4968552"/>
            </a:xfrm>
            <a:prstGeom prst="rect">
              <a:avLst/>
            </a:prstGeom>
            <a:ln w="38100">
              <a:solidFill>
                <a:srgbClr val="0066CC"/>
              </a:solidFill>
            </a:ln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Рукописный ввод 3"/>
                <p14:cNvContentPartPr/>
                <p14:nvPr/>
              </p14:nvContentPartPr>
              <p14:xfrm>
                <a:off x="1771560" y="2908440"/>
                <a:ext cx="1207080" cy="63720"/>
              </p14:xfrm>
            </p:contentPart>
          </mc:Choice>
          <mc:Fallback xmlns="">
            <p:pic>
              <p:nvPicPr>
                <p:cNvPr id="4" name="Рукописный ввод 3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62200" y="2899080"/>
                  <a:ext cx="1225800" cy="824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Прямоугольник 4"/>
          <p:cNvSpPr/>
          <p:nvPr/>
        </p:nvSpPr>
        <p:spPr>
          <a:xfrm>
            <a:off x="2756300" y="5877272"/>
            <a:ext cx="3715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 </a:t>
            </a:r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придется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8966" y="0"/>
            <a:ext cx="56075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</a:t>
            </a:r>
            <a:r>
              <a:rPr lang="ru-RU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в заключение…</a:t>
            </a:r>
            <a:endParaRPr lang="ru-RU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9892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836712"/>
            <a:ext cx="7632848" cy="57597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600" b="1" dirty="0" smtClean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11.00-11.30</a:t>
            </a:r>
            <a:r>
              <a:rPr lang="ru-RU" sz="2600" b="1" dirty="0" smtClean="0"/>
              <a:t> </a:t>
            </a:r>
          </a:p>
          <a:p>
            <a:pPr>
              <a:lnSpc>
                <a:spcPct val="130000"/>
              </a:lnSpc>
            </a:pPr>
            <a:r>
              <a:rPr lang="ru-RU" sz="2600" b="1" dirty="0" smtClean="0">
                <a:solidFill>
                  <a:srgbClr val="002060"/>
                </a:solidFill>
              </a:rPr>
              <a:t>Открытие, обсуждение алгоритма работы, установление очередности выступлений. </a:t>
            </a:r>
          </a:p>
          <a:p>
            <a:pPr>
              <a:lnSpc>
                <a:spcPct val="130000"/>
              </a:lnSpc>
            </a:pPr>
            <a:r>
              <a:rPr lang="ru-RU" sz="2600" b="1" dirty="0" smtClean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10.30-15.30</a:t>
            </a:r>
            <a:r>
              <a:rPr lang="ru-RU" sz="2600" b="1" dirty="0" smtClean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600" b="1" dirty="0" smtClean="0"/>
              <a:t>(</a:t>
            </a:r>
            <a:r>
              <a:rPr lang="ru-RU" sz="2600" b="1" dirty="0" smtClean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 обедом 13.00 – 13.40</a:t>
            </a:r>
            <a:r>
              <a:rPr lang="ru-RU" sz="2600" b="1" dirty="0" smtClean="0"/>
              <a:t>) </a:t>
            </a:r>
            <a:endParaRPr lang="ru-RU" sz="2600" b="1" dirty="0"/>
          </a:p>
          <a:p>
            <a:pPr>
              <a:lnSpc>
                <a:spcPct val="130000"/>
              </a:lnSpc>
            </a:pPr>
            <a:r>
              <a:rPr lang="ru-RU" sz="2600" b="1" dirty="0" smtClean="0">
                <a:solidFill>
                  <a:srgbClr val="002060"/>
                </a:solidFill>
              </a:rPr>
              <a:t>Публичные выступления школ - представление результатов апробации КМ, их экспресс-экспертиза участниками проекта.</a:t>
            </a:r>
          </a:p>
          <a:p>
            <a:pPr algn="just">
              <a:lnSpc>
                <a:spcPct val="130000"/>
              </a:lnSpc>
            </a:pPr>
            <a:r>
              <a:rPr lang="ru-RU" sz="2600" b="1" dirty="0" smtClean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15.35-16.30 </a:t>
            </a:r>
          </a:p>
          <a:p>
            <a:pPr algn="just">
              <a:lnSpc>
                <a:spcPct val="130000"/>
              </a:lnSpc>
            </a:pPr>
            <a:r>
              <a:rPr lang="ru-RU" sz="2600" b="1" dirty="0" smtClean="0">
                <a:solidFill>
                  <a:srgbClr val="002060"/>
                </a:solidFill>
              </a:rPr>
              <a:t>Техническое задание </a:t>
            </a:r>
            <a:r>
              <a:rPr lang="ru-RU" sz="2600" b="1" dirty="0">
                <a:solidFill>
                  <a:srgbClr val="002060"/>
                </a:solidFill>
              </a:rPr>
              <a:t>на </a:t>
            </a:r>
            <a:r>
              <a:rPr lang="ru-RU" sz="2600" b="1" dirty="0" smtClean="0">
                <a:solidFill>
                  <a:srgbClr val="002060"/>
                </a:solidFill>
              </a:rPr>
              <a:t>14.09.17, рефлексия, индивидуальные </a:t>
            </a:r>
            <a:r>
              <a:rPr lang="ru-RU" sz="2600" b="1" dirty="0">
                <a:solidFill>
                  <a:srgbClr val="002060"/>
                </a:solidFill>
              </a:rPr>
              <a:t>консультации. </a:t>
            </a:r>
            <a:endParaRPr lang="ru-RU" sz="2600" b="1" dirty="0">
              <a:ln w="0">
                <a:solidFill>
                  <a:schemeClr val="accent2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7756" y="116632"/>
            <a:ext cx="73357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99FF"/>
                </a:solidFill>
              </a:rPr>
              <a:t>Планирование работы </a:t>
            </a:r>
            <a:endParaRPr lang="ru-RU" sz="44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0099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81198"/>
            <a:ext cx="1238082" cy="3139710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50" y="3601658"/>
            <a:ext cx="1238082" cy="31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4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7132" y="332656"/>
            <a:ext cx="936104" cy="769441"/>
          </a:xfrm>
          <a:prstGeom prst="rect">
            <a:avLst/>
          </a:prstGeom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0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4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7132" y="2818260"/>
            <a:ext cx="936104" cy="769441"/>
          </a:xfrm>
          <a:prstGeom prst="rect">
            <a:avLst/>
          </a:prstGeom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0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6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07544" y="2818260"/>
            <a:ext cx="936104" cy="769441"/>
          </a:xfrm>
          <a:prstGeom prst="rect">
            <a:avLst/>
          </a:prstGeom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0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5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37696" y="2818260"/>
            <a:ext cx="936104" cy="769441"/>
          </a:xfrm>
          <a:prstGeom prst="rect">
            <a:avLst/>
          </a:prstGeom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0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1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35796" y="2789858"/>
            <a:ext cx="1091952" cy="769441"/>
          </a:xfrm>
          <a:prstGeom prst="rect">
            <a:avLst/>
          </a:prstGeom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0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17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1512380"/>
            <a:ext cx="1253527" cy="769441"/>
          </a:xfrm>
          <a:prstGeom prst="rect">
            <a:avLst/>
          </a:prstGeom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0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14</a:t>
            </a:r>
            <a:endParaRPr lang="ru-RU" sz="4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35796" y="1493714"/>
            <a:ext cx="936104" cy="769441"/>
          </a:xfrm>
          <a:prstGeom prst="rect">
            <a:avLst/>
          </a:prstGeom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0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9</a:t>
            </a:r>
            <a:endParaRPr lang="ru-RU" sz="4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99461" y="1493714"/>
            <a:ext cx="1311132" cy="769441"/>
          </a:xfrm>
          <a:prstGeom prst="rect">
            <a:avLst/>
          </a:prstGeom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0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10</a:t>
            </a:r>
            <a:endParaRPr lang="ru-RU" sz="4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89860" y="1493714"/>
            <a:ext cx="936104" cy="769441"/>
          </a:xfrm>
          <a:prstGeom prst="rect">
            <a:avLst/>
          </a:prstGeom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0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3</a:t>
            </a:r>
            <a:endParaRPr lang="ru-RU" sz="4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332656"/>
            <a:ext cx="1127956" cy="769441"/>
          </a:xfrm>
          <a:prstGeom prst="rect">
            <a:avLst/>
          </a:prstGeom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0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12</a:t>
            </a: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207544" y="332918"/>
            <a:ext cx="936104" cy="769441"/>
          </a:xfrm>
          <a:prstGeom prst="rect">
            <a:avLst/>
          </a:prstGeom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0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7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289860" y="341586"/>
            <a:ext cx="1010872" cy="769441"/>
          </a:xfrm>
          <a:prstGeom prst="rect">
            <a:avLst/>
          </a:prstGeom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0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18</a:t>
            </a:r>
            <a:endParaRPr lang="ru-RU" sz="4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37132" y="4186412"/>
            <a:ext cx="936104" cy="769441"/>
          </a:xfrm>
          <a:prstGeom prst="rect">
            <a:avLst/>
          </a:prstGeom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0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11</a:t>
            </a:r>
            <a:endParaRPr lang="ru-RU" sz="4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180470" y="4177916"/>
            <a:ext cx="1149114" cy="769441"/>
          </a:xfrm>
          <a:prstGeom prst="rect">
            <a:avLst/>
          </a:prstGeom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0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13</a:t>
            </a:r>
            <a:endParaRPr lang="ru-RU" sz="4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337696" y="4186412"/>
            <a:ext cx="1080120" cy="769441"/>
          </a:xfrm>
          <a:prstGeom prst="rect">
            <a:avLst/>
          </a:prstGeom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0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20</a:t>
            </a:r>
            <a:endParaRPr lang="ru-RU" sz="4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735796" y="4158010"/>
            <a:ext cx="1091952" cy="769441"/>
          </a:xfrm>
          <a:prstGeom prst="rect">
            <a:avLst/>
          </a:prstGeom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0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19</a:t>
            </a:r>
            <a:endParaRPr lang="ru-RU" sz="4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64063" y="5554564"/>
            <a:ext cx="1173031" cy="769441"/>
          </a:xfrm>
          <a:prstGeom prst="rect">
            <a:avLst/>
          </a:prstGeom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0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16</a:t>
            </a:r>
            <a:endParaRPr lang="ru-RU" sz="4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234476" y="5554564"/>
            <a:ext cx="1239124" cy="769441"/>
          </a:xfrm>
          <a:prstGeom prst="rect">
            <a:avLst/>
          </a:prstGeom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0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15</a:t>
            </a:r>
            <a:endParaRPr lang="ru-RU" sz="4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364628" y="5554564"/>
            <a:ext cx="936104" cy="769441"/>
          </a:xfrm>
          <a:prstGeom prst="rect">
            <a:avLst/>
          </a:prstGeom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0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8</a:t>
            </a:r>
            <a:endParaRPr lang="ru-RU" sz="4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62728" y="5526162"/>
            <a:ext cx="936104" cy="769441"/>
          </a:xfrm>
          <a:prstGeom prst="rect">
            <a:avLst/>
          </a:prstGeom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0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  <a:endParaRPr lang="ru-RU" sz="44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5831" y="133189"/>
            <a:ext cx="1032785" cy="122371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8802" y="155504"/>
            <a:ext cx="964846" cy="122371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819" y="5498123"/>
            <a:ext cx="1021601" cy="122371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497" y="114448"/>
            <a:ext cx="908090" cy="122371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1481" y="1412776"/>
            <a:ext cx="1084935" cy="128813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2141" y="5503301"/>
            <a:ext cx="1060964" cy="127934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511" y="2789858"/>
            <a:ext cx="974882" cy="121157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529" y="1432095"/>
            <a:ext cx="964846" cy="122371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7261" y="1452851"/>
            <a:ext cx="1008112" cy="127924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6397" y="2828012"/>
            <a:ext cx="992340" cy="123849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0663" y="2775775"/>
            <a:ext cx="1089265" cy="135609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8513" y="4253028"/>
            <a:ext cx="1001679" cy="119219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3012" y="4215700"/>
            <a:ext cx="1030093" cy="128242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870" y="4077072"/>
            <a:ext cx="1091932" cy="136815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72" y="2775775"/>
            <a:ext cx="1112168" cy="138223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7415" y="158709"/>
            <a:ext cx="1032710" cy="11726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5681" y="1493714"/>
            <a:ext cx="967967" cy="115594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98"/>
          <a:stretch/>
        </p:blipFill>
        <p:spPr>
          <a:xfrm>
            <a:off x="7272009" y="4233704"/>
            <a:ext cx="1008113" cy="120902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7414" y="5498122"/>
            <a:ext cx="965436" cy="117726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9176" y="5498123"/>
            <a:ext cx="958410" cy="117726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740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14396"/>
            <a:ext cx="8568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0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Надеемся, что будем слушать </a:t>
            </a:r>
          </a:p>
          <a:p>
            <a:pPr algn="ctr"/>
            <a:r>
              <a:rPr lang="ru-RU" sz="4400" b="1" dirty="0" smtClean="0">
                <a:ln w="19050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и смотреть выступления </a:t>
            </a:r>
          </a:p>
          <a:p>
            <a:pPr algn="ctr"/>
            <a:r>
              <a:rPr lang="ru-RU" sz="4400" b="1" dirty="0" smtClean="0">
                <a:ln w="19050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вот так: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3920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722" y="404664"/>
            <a:ext cx="86409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ТЗ на 14 сентября 2017 года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7738" y="1359810"/>
            <a:ext cx="8496944" cy="40134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>
              <a:lnSpc>
                <a:spcPct val="130000"/>
              </a:lnSpc>
              <a:buAutoNum type="arabicPeriod"/>
            </a:pPr>
            <a:r>
              <a:rPr lang="ru-RU" sz="28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Разработать и </a:t>
            </a:r>
            <a:r>
              <a:rPr lang="ru-RU" sz="2800" b="1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sz="28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пробировать (к дате семинара - хотя бы частично) учебные ситуации (УС) или инновационные образовательные практики (</a:t>
            </a:r>
            <a:r>
              <a:rPr lang="ru-RU" sz="2800" b="1" dirty="0" err="1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ИнОП</a:t>
            </a:r>
            <a:r>
              <a:rPr lang="ru-RU" sz="28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) в школе, подготовить презентацию с анализом результатов апробации.</a:t>
            </a:r>
          </a:p>
          <a:p>
            <a:pPr marL="514350" indent="-514350">
              <a:lnSpc>
                <a:spcPct val="130000"/>
              </a:lnSpc>
              <a:buAutoNum type="arabicPeriod"/>
            </a:pPr>
            <a:r>
              <a:rPr lang="ru-RU" sz="28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Доработать тексты-описания КМ, УС, </a:t>
            </a:r>
            <a:r>
              <a:rPr lang="ru-RU" sz="2800" b="1" dirty="0" err="1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ИнОП</a:t>
            </a:r>
            <a:endParaRPr lang="ru-RU" sz="2800" b="1" dirty="0">
              <a:ln w="127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3728" y="5603617"/>
            <a:ext cx="5170810" cy="120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3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16632"/>
            <a:ext cx="59046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0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Описание КМ должно содержать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725705"/>
            <a:ext cx="878497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Оформление материалов в </a:t>
            </a:r>
            <a:r>
              <a:rPr lang="en-US" sz="2000" b="1" dirty="0"/>
              <a:t>MS Word</a:t>
            </a:r>
            <a:r>
              <a:rPr lang="ru-RU" sz="2000" b="1" dirty="0"/>
              <a:t>; поля документа 2*2*2*2; шрифт Times New Roman; размер шрифта 12; межстрочный интервал 1,5.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434256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1. Указание авторов контрольного мероприятия, ОУ.</a:t>
            </a:r>
            <a:endParaRPr lang="ru-RU" sz="24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lvl="0"/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2. Указание конкретизированного </a:t>
            </a:r>
            <a:r>
              <a:rPr lang="ru-RU" sz="2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метапредметного образовательного </a:t>
            </a:r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результата.</a:t>
            </a:r>
            <a:endParaRPr lang="ru-RU" sz="24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lvl="0"/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3. Указание объекта </a:t>
            </a:r>
            <a:r>
              <a:rPr lang="ru-RU" sz="2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оценивания </a:t>
            </a:r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(продукт</a:t>
            </a:r>
            <a:r>
              <a:rPr lang="ru-RU" sz="2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, результат деятельности </a:t>
            </a:r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обучающегося).</a:t>
            </a:r>
            <a:endParaRPr lang="ru-RU" sz="24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4. </a:t>
            </a:r>
            <a:r>
              <a:rPr lang="ru-RU" sz="2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Техническое задание для </a:t>
            </a:r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учеников. </a:t>
            </a:r>
          </a:p>
          <a:p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5. Критерии оценивания </a:t>
            </a:r>
            <a:r>
              <a:rPr lang="ru-RU" sz="2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(в табличной форме, лучше 3-5 критериев, к ним – параметры и показатели в баллах</a:t>
            </a:r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).</a:t>
            </a:r>
            <a:endParaRPr lang="ru-RU" sz="24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sz="2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6. </a:t>
            </a:r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Описание процедуры </a:t>
            </a:r>
            <a:r>
              <a:rPr lang="ru-RU" sz="2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оценивания (место и время, отводимое для работы, формы работы учеников, план, наличие экспертных листов и т.п</a:t>
            </a:r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.).</a:t>
            </a:r>
            <a:endParaRPr lang="ru-RU" sz="24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434" y="72999"/>
            <a:ext cx="1682651" cy="109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6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208941"/>
            <a:ext cx="878497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 smtClean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1. Указание авторов учебной ситуации, ОУ, учебный предмет.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2. Конкретизированный МР, на достижение которого направлена УС.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3. Этапы («шаги») УС, содержащие указание задачи этапа, действий педагога и деятельности обучающихся.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4. Дидактические материалы для реализации всех этапов УС.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5. Методы (способы, приемы) оценки эффективности учебной ситуации.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16632"/>
            <a:ext cx="64087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0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Описание УС должно содержать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725705"/>
            <a:ext cx="878497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Оформление материалов в </a:t>
            </a:r>
            <a:r>
              <a:rPr lang="en-US" sz="2000" b="1" dirty="0"/>
              <a:t>MS Word</a:t>
            </a:r>
            <a:r>
              <a:rPr lang="ru-RU" sz="2000" b="1" dirty="0"/>
              <a:t>; поля документа 2*2*2*2; шрифт Times New Roman; размер шрифта 12; межстрочный интервал 1,5.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16632"/>
            <a:ext cx="1682651" cy="109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4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663289"/>
            <a:ext cx="8778626" cy="36379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 smtClean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1. Указание авторов ИнОП, ОУ.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2. Образовательный результат, на достижение которого направлена ИнОП.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3. Пошаговый план реализации ИнОП, в котором должны быть указаны задачи (результаты) каждого этапа, учебные ситуации достижения результата.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4. Описание контрольного мероприятия по оценке эффективности ИнОП.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265059"/>
            <a:ext cx="59698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0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Описание ИнОП должно содержать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3162" y="5661248"/>
            <a:ext cx="878497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Оформление материалов в </a:t>
            </a:r>
            <a:r>
              <a:rPr lang="en-US" sz="2000" b="1" dirty="0"/>
              <a:t>MS Word</a:t>
            </a:r>
            <a:r>
              <a:rPr lang="ru-RU" sz="2000" b="1" dirty="0"/>
              <a:t>; поля документа 2*2*2*2; шрифт Times New Roman; размер шрифта 12; межстрочный интервал 1,5.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60648"/>
            <a:ext cx="1682651" cy="109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5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587657"/>
            <a:ext cx="7181275" cy="5066025"/>
          </a:xfrm>
          <a:prstGeom prst="rect">
            <a:avLst/>
          </a:prstGeom>
          <a:ln>
            <a:solidFill>
              <a:srgbClr val="0066CC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116632"/>
            <a:ext cx="53285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0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Спонсор рефлексии нашего семинара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33967"/>
            <a:ext cx="2510208" cy="1309674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5364088" y="260648"/>
            <a:ext cx="720080" cy="1056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635896" y="400506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6CC"/>
                </a:solidFill>
              </a:rPr>
              <a:t>Школа, директору</a:t>
            </a:r>
            <a:endParaRPr lang="ru-RU" sz="2000" b="1" dirty="0">
              <a:solidFill>
                <a:srgbClr val="0066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4797152"/>
            <a:ext cx="43987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 слов о семинаре</a:t>
            </a:r>
            <a:endParaRPr lang="ru-RU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64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23fb15e99f9b4cab01c93c576f501215ffe05"/>
</p:tagLst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Дымчатое стекло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443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Office Theme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Аверина Светлана Сергеевна</cp:lastModifiedBy>
  <cp:revision>88</cp:revision>
  <dcterms:modified xsi:type="dcterms:W3CDTF">2018-07-02T11:53:35Z</dcterms:modified>
</cp:coreProperties>
</file>